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8" r:id="rId2"/>
    <p:sldId id="259" r:id="rId3"/>
    <p:sldId id="281" r:id="rId4"/>
    <p:sldId id="261" r:id="rId5"/>
    <p:sldId id="263" r:id="rId6"/>
    <p:sldId id="264" r:id="rId7"/>
    <p:sldId id="265" r:id="rId8"/>
    <p:sldId id="266" r:id="rId9"/>
    <p:sldId id="267" r:id="rId10"/>
    <p:sldId id="270" r:id="rId11"/>
    <p:sldId id="271" r:id="rId12"/>
    <p:sldId id="274" r:id="rId13"/>
    <p:sldId id="275" r:id="rId14"/>
    <p:sldId id="276" r:id="rId15"/>
    <p:sldId id="282" r:id="rId16"/>
    <p:sldId id="283" r:id="rId17"/>
    <p:sldId id="277" r:id="rId18"/>
    <p:sldId id="284" r:id="rId19"/>
    <p:sldId id="285" r:id="rId20"/>
    <p:sldId id="278" r:id="rId21"/>
    <p:sldId id="279" r:id="rId22"/>
    <p:sldId id="286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8" d="100"/>
        <a:sy n="118" d="100"/>
      </p:scale>
      <p:origin x="0" y="47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1B4AA-2845-4B44-8C7D-F723B828DF8F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FAF42-87BA-4B21-A213-34C39EEB3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959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26AA01-F1A8-41D7-BE97-065E40AC32E4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921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5114B92-ECEE-494D-B064-205BB24DDAF9}" type="slidenum">
              <a:rPr lang="en-US" sz="1200"/>
              <a:pPr algn="r" eaLnBrk="1" hangingPunct="1"/>
              <a:t>17</a:t>
            </a:fld>
            <a:endParaRPr lang="en-US" sz="1200"/>
          </a:p>
        </p:txBody>
      </p:sp>
      <p:sp>
        <p:nvSpPr>
          <p:cNvPr id="9216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052E797-35BF-4097-BE7A-D3B0B9ED21A5}" type="slidenum">
              <a:rPr lang="en-US" sz="1200">
                <a:latin typeface="Times New Roman" pitchFamily="18" charset="0"/>
              </a:rPr>
              <a:pPr algn="r" eaLnBrk="1" hangingPunct="1"/>
              <a:t>17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21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6586CE-8CB3-438B-9EA2-888801E1DAC3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230F18D-3624-4278-B287-58AD067359A5}" type="slidenum">
              <a:rPr lang="en-US" sz="1200"/>
              <a:pPr algn="r" eaLnBrk="1" hangingPunct="1"/>
              <a:t>21</a:t>
            </a:fld>
            <a:endParaRPr lang="en-US" sz="1200"/>
          </a:p>
        </p:txBody>
      </p:sp>
      <p:sp>
        <p:nvSpPr>
          <p:cNvPr id="9728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F3AF102-A392-4C84-A7DC-A4D356C1FD94}" type="slidenum">
              <a:rPr lang="en-US" sz="1200">
                <a:latin typeface="Times New Roman" pitchFamily="18" charset="0"/>
              </a:rPr>
              <a:pPr algn="r" eaLnBrk="1" hangingPunct="1"/>
              <a:t>21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72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B38F-93D2-43C1-98B4-5004F0687906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950D0-3837-4A27-A60F-9357AC7B6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08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B38F-93D2-43C1-98B4-5004F0687906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950D0-3837-4A27-A60F-9357AC7B6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138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B38F-93D2-43C1-98B4-5004F0687906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950D0-3837-4A27-A60F-9357AC7B6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289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F696F-AA88-4623-9195-02A14B293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0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B38F-93D2-43C1-98B4-5004F0687906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950D0-3837-4A27-A60F-9357AC7B6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262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B38F-93D2-43C1-98B4-5004F0687906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950D0-3837-4A27-A60F-9357AC7B6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49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B38F-93D2-43C1-98B4-5004F0687906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950D0-3837-4A27-A60F-9357AC7B6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71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B38F-93D2-43C1-98B4-5004F0687906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950D0-3837-4A27-A60F-9357AC7B6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358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B38F-93D2-43C1-98B4-5004F0687906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950D0-3837-4A27-A60F-9357AC7B6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68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B38F-93D2-43C1-98B4-5004F0687906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950D0-3837-4A27-A60F-9357AC7B6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12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B38F-93D2-43C1-98B4-5004F0687906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950D0-3837-4A27-A60F-9357AC7B6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8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B38F-93D2-43C1-98B4-5004F0687906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950D0-3837-4A27-A60F-9357AC7B6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56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0B38F-93D2-43C1-98B4-5004F0687906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950D0-3837-4A27-A60F-9357AC7B6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8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terscottconsult.co.uk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ra.org.uk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Outcomes focused regulation and compliance in practice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509120"/>
            <a:ext cx="6944816" cy="1129680"/>
          </a:xfrm>
        </p:spPr>
        <p:txBody>
          <a:bodyPr>
            <a:normAutofit/>
          </a:bodyPr>
          <a:lstStyle/>
          <a:p>
            <a:pPr algn="l"/>
            <a:r>
              <a:rPr lang="en-GB" sz="2000" dirty="0" smtClean="0"/>
              <a:t>Peter Scott</a:t>
            </a:r>
          </a:p>
          <a:p>
            <a:pPr algn="l"/>
            <a:r>
              <a:rPr lang="en-GB" sz="2000" dirty="0" smtClean="0"/>
              <a:t>Peter Scott Consulting</a:t>
            </a:r>
          </a:p>
          <a:p>
            <a:pPr algn="l"/>
            <a:r>
              <a:rPr lang="en-GB" sz="2000" dirty="0" smtClean="0">
                <a:hlinkClick r:id="rId2"/>
              </a:rPr>
              <a:t>www.peterscottconsult.co.uk</a:t>
            </a:r>
            <a:r>
              <a:rPr lang="en-GB" sz="2000" dirty="0" smtClean="0"/>
              <a:t>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47621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801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625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All </a:t>
            </a:r>
            <a:r>
              <a:rPr lang="en-GB" dirty="0"/>
              <a:t>partners to comply with all Principles, Outcomes and Rules and other requirements of the Handbook and to fully support the COLP / COFA – with sanctions if they do not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/>
              <a:t>Full access to be given to COLP and COFA to all  the firm’s information</a:t>
            </a:r>
            <a:br>
              <a:rPr lang="en-GB" dirty="0"/>
            </a:br>
            <a:endParaRPr lang="en-GB" dirty="0" smtClean="0"/>
          </a:p>
          <a:p>
            <a:r>
              <a:rPr lang="en-GB" dirty="0" smtClean="0"/>
              <a:t>Indemnities  </a:t>
            </a:r>
            <a:r>
              <a:rPr lang="en-GB" dirty="0"/>
              <a:t>to be provided in relation to the COLP’s / COFA’s responsibilities in respect of penalties, costs and expenses</a:t>
            </a:r>
            <a:br>
              <a:rPr lang="en-GB" dirty="0"/>
            </a:br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/>
              <a:t>right to take independent advice at firm’s expense for the resolution of disputes </a:t>
            </a:r>
            <a:br>
              <a:rPr lang="en-GB" dirty="0"/>
            </a:br>
            <a:endParaRPr lang="en-GB" dirty="0" smtClean="0"/>
          </a:p>
          <a:p>
            <a:r>
              <a:rPr lang="en-GB" dirty="0" smtClean="0"/>
              <a:t>Firm </a:t>
            </a:r>
            <a:r>
              <a:rPr lang="en-GB" dirty="0"/>
              <a:t>to pay premiums on appropriate insurance policies  for COLP and COFA</a:t>
            </a:r>
            <a:br>
              <a:rPr lang="en-GB" dirty="0"/>
            </a:br>
            <a:endParaRPr lang="en-GB" dirty="0" smtClean="0"/>
          </a:p>
          <a:p>
            <a:r>
              <a:rPr lang="en-GB" dirty="0" smtClean="0"/>
              <a:t>Incorporate </a:t>
            </a:r>
            <a:r>
              <a:rPr lang="en-GB" dirty="0"/>
              <a:t>a ‘whistle-blowing’ policy 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770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 algn="l"/>
            <a:r>
              <a:rPr lang="en-GB" sz="2800" dirty="0" smtClean="0"/>
              <a:t>2.  Ensure they will </a:t>
            </a:r>
            <a:r>
              <a:rPr lang="en-GB" sz="2800" dirty="0"/>
              <a:t>be provided with </a:t>
            </a:r>
            <a:r>
              <a:rPr lang="en-GB" sz="2800" dirty="0" smtClean="0"/>
              <a:t>sufficient ……</a:t>
            </a:r>
            <a:endParaRPr lang="en-GB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r>
              <a:rPr lang="en-GB" sz="2800" dirty="0" smtClean="0"/>
              <a:t>access </a:t>
            </a:r>
            <a:r>
              <a:rPr lang="en-GB" sz="2800" dirty="0"/>
              <a:t>to </a:t>
            </a:r>
            <a:r>
              <a:rPr lang="en-GB" sz="2800" dirty="0" smtClean="0"/>
              <a:t>information regarding risk</a:t>
            </a:r>
            <a:r>
              <a:rPr lang="en-GB" sz="2800" dirty="0"/>
              <a:t>; and  </a:t>
            </a:r>
            <a:endParaRPr lang="en-GB" sz="2800" dirty="0" smtClean="0"/>
          </a:p>
          <a:p>
            <a:r>
              <a:rPr lang="en-GB" sz="2800" dirty="0" smtClean="0"/>
              <a:t>the resources to do the job</a:t>
            </a: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8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6250" y="476250"/>
            <a:ext cx="7697788" cy="904875"/>
          </a:xfrm>
        </p:spPr>
        <p:txBody>
          <a:bodyPr anchor="b">
            <a:normAutofit/>
          </a:bodyPr>
          <a:lstStyle/>
          <a:p>
            <a:pPr algn="l"/>
            <a:r>
              <a:rPr lang="en-GB" sz="2800" dirty="0"/>
              <a:t>Access to information / knowledge?</a:t>
            </a:r>
            <a:endParaRPr lang="en-GB" sz="2800" dirty="0" smtClean="0">
              <a:latin typeface="Verdana" pitchFamily="34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1916113"/>
            <a:ext cx="7558608" cy="4392612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GB" sz="1800" dirty="0" smtClean="0">
                <a:latin typeface="Verdana" pitchFamily="34" charset="0"/>
              </a:rPr>
              <a:t>Will they be provided with access to full information likely to impact on compliance and other </a:t>
            </a:r>
            <a:r>
              <a:rPr lang="en-GB" sz="1800" dirty="0">
                <a:latin typeface="Verdana" pitchFamily="34" charset="0"/>
              </a:rPr>
              <a:t>risks</a:t>
            </a:r>
            <a:r>
              <a:rPr lang="en-GB" sz="1800" dirty="0" smtClean="0">
                <a:latin typeface="Verdana" pitchFamily="34" charset="0"/>
              </a:rPr>
              <a:t>?</a:t>
            </a:r>
          </a:p>
          <a:p>
            <a:pPr>
              <a:lnSpc>
                <a:spcPct val="120000"/>
              </a:lnSpc>
              <a:defRPr/>
            </a:pPr>
            <a:r>
              <a:rPr lang="en-GB" sz="1800" b="1" dirty="0">
                <a:latin typeface="Verdana" pitchFamily="34" charset="0"/>
              </a:rPr>
              <a:t>What </a:t>
            </a:r>
            <a:r>
              <a:rPr lang="en-GB" sz="1800" dirty="0">
                <a:latin typeface="Verdana" pitchFamily="34" charset="0"/>
              </a:rPr>
              <a:t>are your risks</a:t>
            </a:r>
            <a:r>
              <a:rPr lang="en-GB" sz="1800" dirty="0" smtClean="0">
                <a:latin typeface="Verdana" pitchFamily="34" charset="0"/>
              </a:rPr>
              <a:t>?</a:t>
            </a:r>
            <a:endParaRPr lang="en-GB" sz="1800" b="1" dirty="0" smtClean="0">
              <a:latin typeface="Verdana" pitchFamily="34" charset="0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en-GB" sz="1800" b="1" dirty="0" smtClean="0">
                <a:latin typeface="Verdana" pitchFamily="34" charset="0"/>
              </a:rPr>
              <a:t>Where</a:t>
            </a:r>
            <a:r>
              <a:rPr lang="en-GB" sz="1800" dirty="0" smtClean="0">
                <a:latin typeface="Verdana" pitchFamily="34" charset="0"/>
              </a:rPr>
              <a:t> does the knowledge of your risks reside?</a:t>
            </a:r>
          </a:p>
          <a:p>
            <a:pPr eaLnBrk="1" hangingPunct="1">
              <a:lnSpc>
                <a:spcPct val="160000"/>
              </a:lnSpc>
              <a:defRPr/>
            </a:pPr>
            <a:r>
              <a:rPr lang="en-GB" sz="1800" dirty="0" smtClean="0">
                <a:latin typeface="Verdana" pitchFamily="34" charset="0"/>
              </a:rPr>
              <a:t>Can you / will you be able to </a:t>
            </a:r>
            <a:r>
              <a:rPr lang="en-GB" sz="1800" b="1" dirty="0" smtClean="0">
                <a:latin typeface="Verdana" pitchFamily="34" charset="0"/>
              </a:rPr>
              <a:t>access</a:t>
            </a:r>
            <a:r>
              <a:rPr lang="en-GB" sz="1800" dirty="0" smtClean="0">
                <a:latin typeface="Verdana" pitchFamily="34" charset="0"/>
              </a:rPr>
              <a:t> it?</a:t>
            </a:r>
          </a:p>
          <a:p>
            <a:pPr eaLnBrk="1" hangingPunct="1">
              <a:lnSpc>
                <a:spcPct val="160000"/>
              </a:lnSpc>
              <a:defRPr/>
            </a:pPr>
            <a:r>
              <a:rPr lang="en-GB" sz="1800" dirty="0" smtClean="0">
                <a:latin typeface="Verdana" pitchFamily="34" charset="0"/>
              </a:rPr>
              <a:t>Do you / will you have </a:t>
            </a:r>
            <a:r>
              <a:rPr lang="en-GB" sz="1800" b="1" dirty="0" smtClean="0">
                <a:latin typeface="Verdana" pitchFamily="34" charset="0"/>
              </a:rPr>
              <a:t>systems</a:t>
            </a:r>
            <a:r>
              <a:rPr lang="en-GB" sz="1800" dirty="0" smtClean="0">
                <a:latin typeface="Verdana" pitchFamily="34" charset="0"/>
              </a:rPr>
              <a:t> to monitor, review and </a:t>
            </a:r>
          </a:p>
          <a:p>
            <a:pPr eaLnBrk="1" hangingPunct="1">
              <a:lnSpc>
                <a:spcPct val="160000"/>
              </a:lnSpc>
              <a:buFontTx/>
              <a:buNone/>
              <a:defRPr/>
            </a:pPr>
            <a:r>
              <a:rPr lang="en-GB" sz="1800" dirty="0" smtClean="0">
                <a:latin typeface="Verdana" pitchFamily="34" charset="0"/>
              </a:rPr>
              <a:t>   upgrade your knowledge?</a:t>
            </a:r>
          </a:p>
          <a:p>
            <a:pPr eaLnBrk="1" hangingPunct="1">
              <a:lnSpc>
                <a:spcPct val="160000"/>
              </a:lnSpc>
              <a:buFontTx/>
              <a:buNone/>
              <a:defRPr/>
            </a:pPr>
            <a:endParaRPr lang="en-GB" sz="1800" dirty="0">
              <a:latin typeface="Verdana" pitchFamily="34" charset="0"/>
            </a:endParaRPr>
          </a:p>
          <a:p>
            <a:pPr eaLnBrk="1" hangingPunct="1">
              <a:lnSpc>
                <a:spcPct val="160000"/>
              </a:lnSpc>
              <a:buFontTx/>
              <a:buNone/>
              <a:defRPr/>
            </a:pPr>
            <a:r>
              <a:rPr lang="en-GB" sz="1800" dirty="0" smtClean="0">
                <a:solidFill>
                  <a:srgbClr val="FF0000"/>
                </a:solidFill>
                <a:latin typeface="Verdana" pitchFamily="34" charset="0"/>
              </a:rPr>
              <a:t>If you cannot measure risk, you will not be able to manage it</a:t>
            </a:r>
          </a:p>
          <a:p>
            <a:pPr eaLnBrk="1" hangingPunct="1">
              <a:lnSpc>
                <a:spcPct val="160000"/>
              </a:lnSpc>
              <a:buFontTx/>
              <a:buNone/>
              <a:defRPr/>
            </a:pPr>
            <a:endParaRPr lang="en-GB" sz="2000" dirty="0">
              <a:latin typeface="Verdan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GB" sz="1400" kern="120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GB" sz="1400" kern="1200" dirty="0">
              <a:solidFill>
                <a:srgbClr val="002060"/>
              </a:solidFill>
              <a:latin typeface="Tahom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GB" sz="1400" kern="120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GB" sz="1400" kern="1200" dirty="0">
              <a:solidFill>
                <a:srgbClr val="002060"/>
              </a:solidFill>
              <a:latin typeface="Tahoma" pitchFamily="34" charset="0"/>
            </a:endParaRPr>
          </a:p>
          <a:p>
            <a:pPr eaLnBrk="1" hangingPunct="1">
              <a:lnSpc>
                <a:spcPct val="160000"/>
              </a:lnSpc>
              <a:buFontTx/>
              <a:buNone/>
              <a:defRPr/>
            </a:pPr>
            <a:endParaRPr lang="en-GB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131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 smtClean="0"/>
              <a:t>Law firm </a:t>
            </a:r>
            <a:r>
              <a:rPr lang="en-GB" sz="3600" dirty="0"/>
              <a:t>risks </a:t>
            </a:r>
          </a:p>
        </p:txBody>
      </p:sp>
      <p:grpSp>
        <p:nvGrpSpPr>
          <p:cNvPr id="238595" name="Group 3"/>
          <p:cNvGrpSpPr>
            <a:grpSpLocks/>
          </p:cNvGrpSpPr>
          <p:nvPr/>
        </p:nvGrpSpPr>
        <p:grpSpPr bwMode="auto">
          <a:xfrm>
            <a:off x="2565400" y="1260475"/>
            <a:ext cx="5494338" cy="5410200"/>
            <a:chOff x="1616" y="794"/>
            <a:chExt cx="3461" cy="3408"/>
          </a:xfrm>
        </p:grpSpPr>
        <p:pic>
          <p:nvPicPr>
            <p:cNvPr id="238596" name="Picture 4" descr="9 leaf circle n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6" y="794"/>
              <a:ext cx="3461" cy="3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38597" name="Group 5"/>
            <p:cNvGrpSpPr>
              <a:grpSpLocks/>
            </p:cNvGrpSpPr>
            <p:nvPr/>
          </p:nvGrpSpPr>
          <p:grpSpPr bwMode="auto">
            <a:xfrm>
              <a:off x="1758" y="916"/>
              <a:ext cx="3187" cy="3000"/>
              <a:chOff x="1758" y="916"/>
              <a:chExt cx="3187" cy="3000"/>
            </a:xfrm>
          </p:grpSpPr>
          <p:sp>
            <p:nvSpPr>
              <p:cNvPr id="238598" name="Rectangle 6"/>
              <p:cNvSpPr>
                <a:spLocks noChangeArrowheads="1"/>
              </p:cNvSpPr>
              <p:nvPr/>
            </p:nvSpPr>
            <p:spPr bwMode="auto">
              <a:xfrm rot="-3093521">
                <a:off x="3794" y="1427"/>
                <a:ext cx="64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2000" b="1">
                    <a:solidFill>
                      <a:schemeClr val="tx1"/>
                    </a:solidFill>
                  </a:rPr>
                  <a:t>People</a:t>
                </a:r>
              </a:p>
            </p:txBody>
          </p:sp>
          <p:sp>
            <p:nvSpPr>
              <p:cNvPr id="238599" name="Rectangle 7"/>
              <p:cNvSpPr>
                <a:spLocks noChangeArrowheads="1"/>
              </p:cNvSpPr>
              <p:nvPr/>
            </p:nvSpPr>
            <p:spPr bwMode="auto">
              <a:xfrm rot="5400000">
                <a:off x="3014" y="1195"/>
                <a:ext cx="71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GB" sz="1600" b="1">
                    <a:solidFill>
                      <a:srgbClr val="000000"/>
                    </a:solidFill>
                  </a:rPr>
                  <a:t>Operational</a:t>
                </a:r>
                <a:endParaRPr lang="en-GB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8600" name="Text Box 8"/>
              <p:cNvSpPr txBox="1">
                <a:spLocks noChangeArrowheads="1"/>
              </p:cNvSpPr>
              <p:nvPr/>
            </p:nvSpPr>
            <p:spPr bwMode="auto">
              <a:xfrm rot="-484655">
                <a:off x="4061" y="2147"/>
                <a:ext cx="8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GB" sz="1800" b="1">
                    <a:solidFill>
                      <a:schemeClr val="tx1"/>
                    </a:solidFill>
                  </a:rPr>
                  <a:t>Regulatory</a:t>
                </a:r>
              </a:p>
            </p:txBody>
          </p:sp>
          <p:sp>
            <p:nvSpPr>
              <p:cNvPr id="238601" name="Text Box 9"/>
              <p:cNvSpPr txBox="1">
                <a:spLocks noChangeArrowheads="1"/>
              </p:cNvSpPr>
              <p:nvPr/>
            </p:nvSpPr>
            <p:spPr bwMode="auto">
              <a:xfrm rot="1972874">
                <a:off x="3979" y="2882"/>
                <a:ext cx="70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GB" sz="2000" b="1">
                    <a:solidFill>
                      <a:schemeClr val="tx1"/>
                    </a:solidFill>
                  </a:rPr>
                  <a:t>IT</a:t>
                </a:r>
              </a:p>
            </p:txBody>
          </p:sp>
          <p:sp>
            <p:nvSpPr>
              <p:cNvPr id="238602" name="Rectangle 10"/>
              <p:cNvSpPr>
                <a:spLocks noChangeArrowheads="1"/>
              </p:cNvSpPr>
              <p:nvPr/>
            </p:nvSpPr>
            <p:spPr bwMode="auto">
              <a:xfrm rot="14911546">
                <a:off x="3342" y="3371"/>
                <a:ext cx="783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GB" sz="1600" b="1">
                    <a:solidFill>
                      <a:srgbClr val="000000"/>
                    </a:solidFill>
                  </a:rPr>
                  <a:t>Competition </a:t>
                </a:r>
              </a:p>
              <a:p>
                <a:pPr algn="ctr" eaLnBrk="1" hangingPunct="1"/>
                <a:r>
                  <a:rPr lang="en-GB" sz="1600" b="1">
                    <a:solidFill>
                      <a:srgbClr val="000000"/>
                    </a:solidFill>
                  </a:rPr>
                  <a:t>/business</a:t>
                </a:r>
                <a:endParaRPr lang="en-GB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8603" name="Rectangle 11"/>
              <p:cNvSpPr>
                <a:spLocks noChangeArrowheads="1"/>
              </p:cNvSpPr>
              <p:nvPr/>
            </p:nvSpPr>
            <p:spPr bwMode="auto">
              <a:xfrm rot="17388847">
                <a:off x="2602" y="3342"/>
                <a:ext cx="647" cy="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GB" sz="1600" b="1">
                    <a:solidFill>
                      <a:srgbClr val="000000"/>
                    </a:solidFill>
                  </a:rPr>
                  <a:t>Economic,</a:t>
                </a:r>
              </a:p>
              <a:p>
                <a:pPr algn="ctr" eaLnBrk="1" hangingPunct="1"/>
                <a:r>
                  <a:rPr lang="en-GB" sz="1600" b="1">
                    <a:solidFill>
                      <a:srgbClr val="000000"/>
                    </a:solidFill>
                  </a:rPr>
                  <a:t>political,</a:t>
                </a:r>
              </a:p>
              <a:p>
                <a:pPr algn="ctr" eaLnBrk="1" hangingPunct="1"/>
                <a:r>
                  <a:rPr lang="en-GB" sz="1600" b="1">
                    <a:solidFill>
                      <a:srgbClr val="000000"/>
                    </a:solidFill>
                  </a:rPr>
                  <a:t>fiscal</a:t>
                </a:r>
                <a:endParaRPr lang="en-GB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8604" name="Rectangle 12"/>
              <p:cNvSpPr>
                <a:spLocks noChangeArrowheads="1"/>
              </p:cNvSpPr>
              <p:nvPr/>
            </p:nvSpPr>
            <p:spPr bwMode="auto">
              <a:xfrm rot="-1764817">
                <a:off x="2027" y="2933"/>
                <a:ext cx="63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CC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1" hangingPunct="1"/>
                <a:r>
                  <a:rPr lang="en-GB" sz="1600" b="1">
                    <a:solidFill>
                      <a:srgbClr val="000000"/>
                    </a:solidFill>
                  </a:rPr>
                  <a:t>Financial</a:t>
                </a:r>
                <a:endParaRPr lang="en-GB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8605" name="Text Box 13"/>
              <p:cNvSpPr txBox="1">
                <a:spLocks noChangeArrowheads="1"/>
              </p:cNvSpPr>
              <p:nvPr/>
            </p:nvSpPr>
            <p:spPr bwMode="auto">
              <a:xfrm rot="547889">
                <a:off x="1758" y="2161"/>
                <a:ext cx="859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600" b="1">
                    <a:solidFill>
                      <a:schemeClr val="tx1"/>
                    </a:solidFill>
                  </a:rPr>
                  <a:t>Asset</a:t>
                </a:r>
              </a:p>
            </p:txBody>
          </p:sp>
          <p:sp>
            <p:nvSpPr>
              <p:cNvPr id="238606" name="Text Box 14"/>
              <p:cNvSpPr txBox="1">
                <a:spLocks noChangeArrowheads="1"/>
              </p:cNvSpPr>
              <p:nvPr/>
            </p:nvSpPr>
            <p:spPr bwMode="auto">
              <a:xfrm rot="2877274">
                <a:off x="2159" y="1439"/>
                <a:ext cx="90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600" b="1">
                    <a:solidFill>
                      <a:srgbClr val="001E4C"/>
                    </a:solidFill>
                  </a:rPr>
                  <a:t>Reputational</a:t>
                </a:r>
              </a:p>
            </p:txBody>
          </p:sp>
        </p:grpSp>
      </p:grpSp>
      <p:sp>
        <p:nvSpPr>
          <p:cNvPr id="238607" name="Text Box 15"/>
          <p:cNvSpPr txBox="1">
            <a:spLocks noChangeArrowheads="1"/>
          </p:cNvSpPr>
          <p:nvPr/>
        </p:nvSpPr>
        <p:spPr bwMode="auto">
          <a:xfrm>
            <a:off x="4321175" y="3687763"/>
            <a:ext cx="2054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>
                <a:solidFill>
                  <a:schemeClr val="bg1"/>
                </a:solidFill>
                <a:latin typeface="Century725 BT" charset="0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283645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38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238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 autoUpdateAnimBg="0"/>
      <p:bldP spid="23860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6250" y="274638"/>
            <a:ext cx="7697788" cy="838200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en-GB" sz="1800" b="1" dirty="0" smtClean="0">
                <a:latin typeface="Verdana" pitchFamily="34" charset="0"/>
              </a:rPr>
              <a:t/>
            </a:r>
            <a:br>
              <a:rPr lang="en-GB" sz="1800" b="1" dirty="0" smtClean="0">
                <a:latin typeface="Verdana" pitchFamily="34" charset="0"/>
              </a:rPr>
            </a:br>
            <a:r>
              <a:rPr lang="en-GB" sz="1800" b="1" dirty="0" smtClean="0">
                <a:latin typeface="Verdana" pitchFamily="34" charset="0"/>
              </a:rPr>
              <a:t/>
            </a:r>
            <a:br>
              <a:rPr lang="en-GB" sz="1800" b="1" dirty="0" smtClean="0">
                <a:latin typeface="Verdana" pitchFamily="34" charset="0"/>
              </a:rPr>
            </a:b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Failure to manage knowledge will involve serious risk</a:t>
            </a:r>
            <a:r>
              <a:rPr lang="en-GB" sz="2000" dirty="0" smtClean="0">
                <a:latin typeface="Verdana" pitchFamily="34" charset="0"/>
              </a:rPr>
              <a:t/>
            </a:r>
            <a:br>
              <a:rPr lang="en-GB" sz="2000" dirty="0" smtClean="0">
                <a:latin typeface="Verdana" pitchFamily="34" charset="0"/>
              </a:rPr>
            </a:br>
            <a:endParaRPr lang="en-GB" sz="2000" dirty="0" smtClean="0">
              <a:latin typeface="Verdana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42988" y="1412875"/>
            <a:ext cx="7504112" cy="4679950"/>
            <a:chOff x="1299" y="973"/>
            <a:chExt cx="4092" cy="2723"/>
          </a:xfrm>
        </p:grpSpPr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1343" y="1919"/>
              <a:ext cx="1379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2000">
                  <a:latin typeface="Verdana" pitchFamily="34" charset="0"/>
                </a:rPr>
                <a:t>Compliance / Risk Management</a:t>
              </a:r>
            </a:p>
          </p:txBody>
        </p:sp>
        <p:sp>
          <p:nvSpPr>
            <p:cNvPr id="70661" name="Text Box 5"/>
            <p:cNvSpPr txBox="1">
              <a:spLocks noChangeArrowheads="1"/>
            </p:cNvSpPr>
            <p:nvPr/>
          </p:nvSpPr>
          <p:spPr bwMode="auto">
            <a:xfrm>
              <a:off x="3953" y="1893"/>
              <a:ext cx="1379" cy="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2000">
                  <a:latin typeface="Verdana" pitchFamily="34" charset="0"/>
                </a:rPr>
                <a:t>Knowledge</a:t>
              </a:r>
            </a:p>
            <a:p>
              <a:pPr>
                <a:spcBef>
                  <a:spcPct val="50000"/>
                </a:spcBef>
              </a:pPr>
              <a:r>
                <a:rPr lang="en-GB" sz="2000">
                  <a:latin typeface="Verdana" pitchFamily="34" charset="0"/>
                </a:rPr>
                <a:t>Management</a:t>
              </a:r>
            </a:p>
          </p:txBody>
        </p:sp>
        <p:sp>
          <p:nvSpPr>
            <p:cNvPr id="70662" name="AutoShape 6"/>
            <p:cNvSpPr>
              <a:spLocks noChangeArrowheads="1"/>
            </p:cNvSpPr>
            <p:nvPr/>
          </p:nvSpPr>
          <p:spPr bwMode="auto">
            <a:xfrm>
              <a:off x="1529" y="973"/>
              <a:ext cx="3862" cy="896"/>
            </a:xfrm>
            <a:prstGeom prst="curvedDownArrow">
              <a:avLst>
                <a:gd name="adj1" fmla="val 86205"/>
                <a:gd name="adj2" fmla="val 172411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 sz="2000">
                <a:latin typeface="Tahoma" pitchFamily="34" charset="0"/>
              </a:endParaRPr>
            </a:p>
          </p:txBody>
        </p:sp>
        <p:sp>
          <p:nvSpPr>
            <p:cNvPr id="70663" name="AutoShape 7"/>
            <p:cNvSpPr>
              <a:spLocks noChangeArrowheads="1"/>
            </p:cNvSpPr>
            <p:nvPr/>
          </p:nvSpPr>
          <p:spPr bwMode="auto">
            <a:xfrm flipH="1" flipV="1">
              <a:off x="1299" y="2628"/>
              <a:ext cx="3729" cy="1068"/>
            </a:xfrm>
            <a:prstGeom prst="curvedDownArrow">
              <a:avLst>
                <a:gd name="adj1" fmla="val 69831"/>
                <a:gd name="adj2" fmla="val 139663"/>
                <a:gd name="adj3" fmla="val 33333"/>
              </a:avLst>
            </a:prstGeom>
            <a:solidFill>
              <a:srgbClr val="6300B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 sz="2000"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702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68400" y="471488"/>
            <a:ext cx="7289800" cy="658812"/>
          </a:xfrm>
        </p:spPr>
        <p:txBody>
          <a:bodyPr/>
          <a:lstStyle/>
          <a:p>
            <a:pPr algn="l"/>
            <a:r>
              <a:rPr lang="en-GB" sz="2800" dirty="0" smtClean="0">
                <a:latin typeface="Verdana" pitchFamily="34" charset="0"/>
              </a:rPr>
              <a:t>Some examples </a:t>
            </a:r>
            <a:r>
              <a:rPr lang="en-GB" sz="2800" dirty="0">
                <a:latin typeface="Verdana" pitchFamily="34" charset="0"/>
              </a:rPr>
              <a:t>of </a:t>
            </a:r>
            <a:r>
              <a:rPr lang="en-GB" sz="2800" dirty="0" smtClean="0">
                <a:latin typeface="Verdana" pitchFamily="34" charset="0"/>
              </a:rPr>
              <a:t>compliance risks</a:t>
            </a:r>
            <a:endParaRPr lang="en-GB" sz="2800" dirty="0">
              <a:latin typeface="Verdana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8300" y="1419225"/>
            <a:ext cx="6819900" cy="4310063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GB" sz="1800" dirty="0"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1800" dirty="0">
                <a:latin typeface="Verdana" pitchFamily="34" charset="0"/>
              </a:rPr>
              <a:t>Lack of management commitment to best practice and </a:t>
            </a:r>
            <a:r>
              <a:rPr lang="en-GB" sz="1800" dirty="0" smtClean="0">
                <a:latin typeface="Verdana" pitchFamily="34" charset="0"/>
              </a:rPr>
              <a:t>compliance risk </a:t>
            </a:r>
            <a:r>
              <a:rPr lang="en-GB" sz="1800" dirty="0">
                <a:latin typeface="Verdana" pitchFamily="34" charset="0"/>
              </a:rPr>
              <a:t>management</a:t>
            </a:r>
          </a:p>
          <a:p>
            <a:pPr>
              <a:lnSpc>
                <a:spcPct val="80000"/>
              </a:lnSpc>
            </a:pPr>
            <a:r>
              <a:rPr lang="en-GB" sz="1800" dirty="0">
                <a:latin typeface="Verdana" pitchFamily="34" charset="0"/>
              </a:rPr>
              <a:t>Lack of knowledge by management </a:t>
            </a:r>
          </a:p>
          <a:p>
            <a:pPr>
              <a:lnSpc>
                <a:spcPct val="80000"/>
              </a:lnSpc>
            </a:pPr>
            <a:r>
              <a:rPr lang="en-GB" sz="1800" dirty="0">
                <a:latin typeface="Verdana" pitchFamily="34" charset="0"/>
              </a:rPr>
              <a:t>Lack of supervision</a:t>
            </a:r>
          </a:p>
          <a:p>
            <a:pPr>
              <a:lnSpc>
                <a:spcPct val="80000"/>
              </a:lnSpc>
            </a:pPr>
            <a:r>
              <a:rPr lang="en-GB" sz="1800" dirty="0">
                <a:latin typeface="Verdana" pitchFamily="34" charset="0"/>
              </a:rPr>
              <a:t>High risk work</a:t>
            </a:r>
          </a:p>
          <a:p>
            <a:pPr>
              <a:lnSpc>
                <a:spcPct val="80000"/>
              </a:lnSpc>
            </a:pPr>
            <a:r>
              <a:rPr lang="en-GB" sz="1800" dirty="0" smtClean="0">
                <a:latin typeface="Verdana" pitchFamily="34" charset="0"/>
              </a:rPr>
              <a:t>Lack of client </a:t>
            </a:r>
            <a:r>
              <a:rPr lang="en-GB" sz="1800" dirty="0">
                <a:latin typeface="Verdana" pitchFamily="34" charset="0"/>
              </a:rPr>
              <a:t>vetting / fraud</a:t>
            </a:r>
          </a:p>
          <a:p>
            <a:pPr>
              <a:lnSpc>
                <a:spcPct val="80000"/>
              </a:lnSpc>
            </a:pPr>
            <a:r>
              <a:rPr lang="en-GB" sz="1800" dirty="0" smtClean="0">
                <a:latin typeface="Verdana" pitchFamily="34" charset="0"/>
              </a:rPr>
              <a:t>Lack of client </a:t>
            </a:r>
            <a:r>
              <a:rPr lang="en-GB" sz="1800" dirty="0">
                <a:latin typeface="Verdana" pitchFamily="34" charset="0"/>
              </a:rPr>
              <a:t>care / matter care</a:t>
            </a:r>
          </a:p>
          <a:p>
            <a:pPr>
              <a:lnSpc>
                <a:spcPct val="80000"/>
              </a:lnSpc>
            </a:pPr>
            <a:r>
              <a:rPr lang="en-GB" sz="1800" dirty="0" smtClean="0">
                <a:latin typeface="Verdana" pitchFamily="34" charset="0"/>
              </a:rPr>
              <a:t>Lack of resource </a:t>
            </a:r>
            <a:r>
              <a:rPr lang="en-GB" sz="1800" dirty="0">
                <a:latin typeface="Verdana" pitchFamily="34" charset="0"/>
              </a:rPr>
              <a:t>capability</a:t>
            </a:r>
          </a:p>
          <a:p>
            <a:pPr>
              <a:lnSpc>
                <a:spcPct val="80000"/>
              </a:lnSpc>
            </a:pPr>
            <a:r>
              <a:rPr lang="en-GB" sz="1800" dirty="0">
                <a:latin typeface="Verdana" pitchFamily="34" charset="0"/>
              </a:rPr>
              <a:t>Lack of </a:t>
            </a:r>
            <a:r>
              <a:rPr lang="en-GB" sz="1800" dirty="0" smtClean="0">
                <a:latin typeface="Verdana" pitchFamily="34" charset="0"/>
              </a:rPr>
              <a:t>knowledge / expertise / experience</a:t>
            </a:r>
            <a:endParaRPr lang="en-GB" sz="1800" dirty="0"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1800" dirty="0">
                <a:latin typeface="Verdana" pitchFamily="34" charset="0"/>
              </a:rPr>
              <a:t>Precedents / multiple use of advice</a:t>
            </a:r>
          </a:p>
          <a:p>
            <a:pPr>
              <a:lnSpc>
                <a:spcPct val="80000"/>
              </a:lnSpc>
            </a:pPr>
            <a:r>
              <a:rPr lang="en-GB" sz="1800" dirty="0">
                <a:latin typeface="Verdana" pitchFamily="34" charset="0"/>
              </a:rPr>
              <a:t>International work / overseas </a:t>
            </a:r>
            <a:r>
              <a:rPr lang="en-GB" sz="1800" dirty="0" smtClean="0">
                <a:latin typeface="Verdana" pitchFamily="34" charset="0"/>
              </a:rPr>
              <a:t>offices</a:t>
            </a:r>
          </a:p>
          <a:p>
            <a:pPr>
              <a:lnSpc>
                <a:spcPct val="80000"/>
              </a:lnSpc>
            </a:pPr>
            <a:r>
              <a:rPr lang="en-GB" sz="1800" dirty="0" smtClean="0">
                <a:latin typeface="Verdana" pitchFamily="34" charset="0"/>
              </a:rPr>
              <a:t>Mergers </a:t>
            </a:r>
            <a:endParaRPr lang="en-GB" sz="1800" dirty="0"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endParaRPr lang="en-GB" sz="2000" dirty="0"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endParaRPr lang="en-GB" sz="2000" dirty="0">
              <a:latin typeface="Verdan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43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68400" y="471488"/>
            <a:ext cx="7289800" cy="1012825"/>
          </a:xfrm>
        </p:spPr>
        <p:txBody>
          <a:bodyPr/>
          <a:lstStyle/>
          <a:p>
            <a:pPr eaLnBrk="1" hangingPunct="1"/>
            <a:r>
              <a:rPr lang="en-GB" sz="2800" dirty="0" smtClean="0">
                <a:latin typeface="Verdana" pitchFamily="34" charset="0"/>
              </a:rPr>
              <a:t>Compliance Risk Mapping</a:t>
            </a:r>
            <a:br>
              <a:rPr lang="en-GB" sz="2800" dirty="0" smtClean="0">
                <a:latin typeface="Verdana" pitchFamily="34" charset="0"/>
              </a:rPr>
            </a:br>
            <a:endParaRPr lang="en-GB" sz="2800" dirty="0" smtClean="0">
              <a:latin typeface="Verdana" pitchFamily="34" charset="0"/>
            </a:endParaRPr>
          </a:p>
        </p:txBody>
      </p:sp>
      <p:graphicFrame>
        <p:nvGraphicFramePr>
          <p:cNvPr id="198659" name="Object 3"/>
          <p:cNvGraphicFramePr>
            <a:graphicFrameLocks noChangeAspect="1"/>
          </p:cNvGraphicFramePr>
          <p:nvPr/>
        </p:nvGraphicFramePr>
        <p:xfrm>
          <a:off x="1619250" y="2060575"/>
          <a:ext cx="7165975" cy="274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3" imgW="5876544" imgH="1917192" progId="Word.Document.8">
                  <p:embed/>
                </p:oleObj>
              </mc:Choice>
              <mc:Fallback>
                <p:oleObj name="Document" r:id="rId3" imgW="5876544" imgH="19171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4297" t="574" r="1566"/>
                      <a:stretch>
                        <a:fillRect/>
                      </a:stretch>
                    </p:blipFill>
                    <p:spPr bwMode="auto">
                      <a:xfrm>
                        <a:off x="1619250" y="2060575"/>
                        <a:ext cx="7165975" cy="27479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48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GB" sz="1400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836613"/>
            <a:ext cx="7793037" cy="863600"/>
          </a:xfrm>
        </p:spPr>
        <p:txBody>
          <a:bodyPr anchor="b">
            <a:normAutofit/>
          </a:bodyPr>
          <a:lstStyle/>
          <a:p>
            <a:pPr algn="l" eaLnBrk="1" hangingPunct="1"/>
            <a:r>
              <a:rPr lang="en-GB" sz="2400" dirty="0" smtClean="0">
                <a:latin typeface="Verdana" pitchFamily="34" charset="0"/>
              </a:rPr>
              <a:t>Establish the </a:t>
            </a:r>
            <a:r>
              <a:rPr lang="en-GB" sz="2400" b="1" dirty="0" smtClean="0">
                <a:latin typeface="Verdana" pitchFamily="34" charset="0"/>
              </a:rPr>
              <a:t>resources</a:t>
            </a:r>
            <a:r>
              <a:rPr lang="en-GB" sz="2400" dirty="0" smtClean="0">
                <a:latin typeface="Verdana" pitchFamily="34" charset="0"/>
              </a:rPr>
              <a:t> you will need to effectively carry out your role</a:t>
            </a:r>
            <a:endParaRPr lang="en-US" sz="2400" dirty="0" smtClean="0">
              <a:latin typeface="Verdana" pitchFamily="34" charset="0"/>
            </a:endParaRPr>
          </a:p>
        </p:txBody>
      </p:sp>
      <p:sp>
        <p:nvSpPr>
          <p:cNvPr id="696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1187450" y="1989138"/>
            <a:ext cx="7772400" cy="4114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000" dirty="0" smtClean="0">
              <a:latin typeface="Verdana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sz="2000" dirty="0" smtClean="0">
                <a:latin typeface="Verdana" pitchFamily="34" charset="0"/>
              </a:rPr>
              <a:t>For example: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sz="2000" dirty="0"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en-GB" sz="2000" dirty="0" smtClean="0">
                <a:latin typeface="Verdana" pitchFamily="34" charset="0"/>
              </a:rPr>
              <a:t>Do you have a budget?</a:t>
            </a:r>
          </a:p>
          <a:p>
            <a:pPr>
              <a:lnSpc>
                <a:spcPct val="90000"/>
              </a:lnSpc>
            </a:pPr>
            <a:r>
              <a:rPr lang="en-GB" sz="2000" dirty="0" smtClean="0">
                <a:latin typeface="Verdana" pitchFamily="34" charset="0"/>
              </a:rPr>
              <a:t>What will your team look like?</a:t>
            </a:r>
          </a:p>
          <a:p>
            <a:pPr>
              <a:lnSpc>
                <a:spcPct val="90000"/>
              </a:lnSpc>
            </a:pPr>
            <a:r>
              <a:rPr lang="en-GB" sz="2000" dirty="0" smtClean="0">
                <a:latin typeface="Verdana" pitchFamily="34" charset="0"/>
              </a:rPr>
              <a:t>Internal or </a:t>
            </a:r>
            <a:r>
              <a:rPr lang="en-GB" sz="2000" dirty="0" smtClean="0">
                <a:latin typeface="Verdana" pitchFamily="34" charset="0"/>
              </a:rPr>
              <a:t>external resource?</a:t>
            </a:r>
            <a:endParaRPr lang="en-GB" sz="20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000" dirty="0" smtClean="0">
                <a:latin typeface="Verdana" pitchFamily="34" charset="0"/>
              </a:rPr>
              <a:t>Part time partners or professionals?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dirty="0" smtClean="0">
                <a:latin typeface="Verdana" pitchFamily="34" charset="0"/>
              </a:rPr>
              <a:t>Paper records or use of </a:t>
            </a:r>
            <a:r>
              <a:rPr lang="en-GB" sz="2000" dirty="0" smtClean="0">
                <a:latin typeface="Verdana" pitchFamily="34" charset="0"/>
              </a:rPr>
              <a:t>IT?</a:t>
            </a:r>
            <a:endParaRPr lang="en-GB" sz="2000" dirty="0" smtClean="0">
              <a:latin typeface="Verdana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sz="20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0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000" dirty="0" smtClean="0">
              <a:latin typeface="Verdana" pitchFamily="34" charset="0"/>
            </a:endParaRP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GB" sz="20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944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68400" y="471488"/>
            <a:ext cx="7289800" cy="658812"/>
          </a:xfrm>
        </p:spPr>
        <p:txBody>
          <a:bodyPr>
            <a:normAutofit fontScale="90000"/>
          </a:bodyPr>
          <a:lstStyle/>
          <a:p>
            <a:r>
              <a:rPr lang="en-GB" sz="2800" dirty="0">
                <a:latin typeface="Verdana" pitchFamily="34" charset="0"/>
              </a:rPr>
              <a:t>Use of </a:t>
            </a:r>
            <a:r>
              <a:rPr lang="en-GB" sz="2800" dirty="0" smtClean="0">
                <a:latin typeface="Verdana" pitchFamily="34" charset="0"/>
              </a:rPr>
              <a:t>IT as a risk </a:t>
            </a:r>
            <a:r>
              <a:rPr lang="en-GB" sz="2800" dirty="0">
                <a:latin typeface="Verdana" pitchFamily="34" charset="0"/>
              </a:rPr>
              <a:t>management </a:t>
            </a:r>
            <a:r>
              <a:rPr lang="en-GB" sz="2800" dirty="0" smtClean="0">
                <a:latin typeface="Verdana" pitchFamily="34" charset="0"/>
              </a:rPr>
              <a:t>tool?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6550" y="1989138"/>
            <a:ext cx="6629400" cy="43561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GB" sz="2000" dirty="0">
                <a:latin typeface="Verdana" pitchFamily="34" charset="0"/>
              </a:rPr>
              <a:t>Use an integrated risk management system to quantify, assess and control risk by :</a:t>
            </a:r>
          </a:p>
          <a:p>
            <a:pPr lvl="1"/>
            <a:r>
              <a:rPr lang="en-GB" sz="2000" dirty="0">
                <a:latin typeface="Verdana" pitchFamily="34" charset="0"/>
              </a:rPr>
              <a:t>streamlining diagnosis, mitigation and monitoring</a:t>
            </a:r>
          </a:p>
          <a:p>
            <a:pPr lvl="1"/>
            <a:r>
              <a:rPr lang="en-GB" sz="2000" dirty="0">
                <a:latin typeface="Verdana" pitchFamily="34" charset="0"/>
              </a:rPr>
              <a:t>embedding common risk management procedures</a:t>
            </a:r>
          </a:p>
          <a:p>
            <a:pPr lvl="1"/>
            <a:r>
              <a:rPr lang="en-GB" sz="2000" dirty="0">
                <a:latin typeface="Verdana" pitchFamily="34" charset="0"/>
              </a:rPr>
              <a:t>providing information access to all who need it</a:t>
            </a:r>
          </a:p>
          <a:p>
            <a:pPr lvl="1"/>
            <a:r>
              <a:rPr lang="en-GB" sz="2000" dirty="0">
                <a:latin typeface="Verdana" pitchFamily="34" charset="0"/>
              </a:rPr>
              <a:t>creating and maintaining one central, up to date risk database</a:t>
            </a:r>
          </a:p>
        </p:txBody>
      </p:sp>
    </p:spTree>
    <p:extLst>
      <p:ext uri="{BB962C8B-B14F-4D97-AF65-F5344CB8AC3E}">
        <p14:creationId xmlns:p14="http://schemas.microsoft.com/office/powerpoint/2010/main" val="629961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261938"/>
            <a:ext cx="8600256" cy="1295400"/>
          </a:xfrm>
        </p:spPr>
        <p:txBody>
          <a:bodyPr anchor="b">
            <a:normAutofit/>
          </a:bodyPr>
          <a:lstStyle/>
          <a:p>
            <a:pPr algn="l" eaLnBrk="1" hangingPunct="1"/>
            <a:r>
              <a:rPr lang="en-GB" sz="2400" dirty="0" smtClean="0">
                <a:latin typeface="Verdana" pitchFamily="34" charset="0"/>
              </a:rPr>
              <a:t>Advantages of a </a:t>
            </a:r>
            <a:r>
              <a:rPr lang="en-GB" sz="2400" dirty="0" smtClean="0">
                <a:latin typeface="Verdana" pitchFamily="34" charset="0"/>
              </a:rPr>
              <a:t>systemised </a:t>
            </a:r>
            <a:r>
              <a:rPr lang="en-GB" sz="2400" dirty="0" smtClean="0">
                <a:latin typeface="Verdana" pitchFamily="34" charset="0"/>
              </a:rPr>
              <a:t>compliance risk </a:t>
            </a:r>
            <a:r>
              <a:rPr lang="en-GB" sz="2400" dirty="0" smtClean="0">
                <a:latin typeface="Verdana" pitchFamily="34" charset="0"/>
              </a:rPr>
              <a:t>management process? </a:t>
            </a:r>
            <a:endParaRPr lang="en-GB" sz="2400" dirty="0" smtClean="0">
              <a:latin typeface="Verdana" pitchFamily="34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39800" y="1806575"/>
            <a:ext cx="7221538" cy="4862513"/>
          </a:xfrm>
        </p:spPr>
        <p:txBody>
          <a:bodyPr/>
          <a:lstStyle/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Structured approach focuses on key compliance risk areas</a:t>
            </a: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Can demonstrate </a:t>
            </a:r>
            <a:r>
              <a:rPr lang="en-GB" sz="1800" b="1" dirty="0" smtClean="0">
                <a:latin typeface="Verdana" pitchFamily="34" charset="0"/>
              </a:rPr>
              <a:t>how</a:t>
            </a:r>
            <a:r>
              <a:rPr lang="en-GB" sz="1800" dirty="0" smtClean="0">
                <a:latin typeface="Verdana" pitchFamily="34" charset="0"/>
              </a:rPr>
              <a:t> a firm is complying and the </a:t>
            </a:r>
            <a:r>
              <a:rPr lang="en-GB" sz="1800" b="1" dirty="0" smtClean="0">
                <a:latin typeface="Verdana" pitchFamily="34" charset="0"/>
              </a:rPr>
              <a:t>effectiveness</a:t>
            </a:r>
            <a:r>
              <a:rPr lang="en-GB" sz="1800" dirty="0" smtClean="0">
                <a:latin typeface="Verdana" pitchFamily="34" charset="0"/>
              </a:rPr>
              <a:t> of compliance / outcomes</a:t>
            </a: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Continuous monitoring ensures management of compliance and risk is “lived” day to day </a:t>
            </a: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Universal application to all compliance and risk areas</a:t>
            </a: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Comfort / assurance to PI insurers [and SRA?]</a:t>
            </a:r>
          </a:p>
          <a:p>
            <a:pPr eaLnBrk="1" hangingPunct="1">
              <a:defRPr/>
            </a:pPr>
            <a:endParaRPr lang="en-GB" sz="1800" dirty="0">
              <a:latin typeface="Verdan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GB" sz="1400" kern="120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GB" sz="1400" kern="1200" dirty="0">
              <a:solidFill>
                <a:srgbClr val="002060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endParaRPr lang="en-GB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402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/>
              <a:t/>
            </a:r>
            <a:br>
              <a:rPr lang="en-GB" sz="2700" dirty="0"/>
            </a:br>
            <a:r>
              <a:rPr lang="en-GB" sz="2700" dirty="0" smtClean="0"/>
              <a:t>Do you really know what is expected of you by the SRA? </a:t>
            </a:r>
            <a:br>
              <a:rPr lang="en-GB" sz="2700" dirty="0" smtClean="0"/>
            </a:b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This is what Samantha Barras, Executive Director of the SRA said in December 2011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“</a:t>
            </a:r>
            <a:r>
              <a:rPr lang="en-GB" sz="2400" i="1" dirty="0" smtClean="0"/>
              <a:t>What has changed is the explicit requirement for firms actively to engage with Principles and Outcomes, and avoid a tick-box approach. That is the role of the COLP in particular – to be responsible for taking reasonable steps to put in place </a:t>
            </a:r>
            <a:r>
              <a:rPr lang="en-GB" sz="2400" b="1" i="1" dirty="0" smtClean="0"/>
              <a:t>systems and controls for good compliance </a:t>
            </a:r>
            <a:r>
              <a:rPr lang="en-GB" sz="2400" i="1" dirty="0" smtClean="0"/>
              <a:t>in the firm” </a:t>
            </a:r>
          </a:p>
          <a:p>
            <a:pPr marL="0" indent="0">
              <a:buNone/>
            </a:pP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42759635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Planning your resources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endParaRPr lang="en-GB" sz="24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GB" sz="2000" dirty="0" smtClean="0">
                <a:latin typeface="Verdana" pitchFamily="34" charset="0"/>
              </a:rPr>
              <a:t>Carry out a cost / benefit analysis to </a:t>
            </a:r>
          </a:p>
          <a:p>
            <a:pPr>
              <a:lnSpc>
                <a:spcPct val="90000"/>
              </a:lnSpc>
              <a:buNone/>
            </a:pPr>
            <a:r>
              <a:rPr lang="en-GB" sz="2000" dirty="0" smtClean="0">
                <a:latin typeface="Verdana" pitchFamily="34" charset="0"/>
              </a:rPr>
              <a:t>establish </a:t>
            </a:r>
            <a:r>
              <a:rPr lang="en-GB" sz="2000" b="1" dirty="0" smtClean="0">
                <a:latin typeface="Verdana" pitchFamily="34" charset="0"/>
              </a:rPr>
              <a:t>the most resource effective </a:t>
            </a:r>
          </a:p>
          <a:p>
            <a:pPr>
              <a:lnSpc>
                <a:spcPct val="90000"/>
              </a:lnSpc>
              <a:buNone/>
            </a:pPr>
            <a:r>
              <a:rPr lang="en-GB" sz="2000" dirty="0" smtClean="0">
                <a:latin typeface="Verdana" pitchFamily="34" charset="0"/>
              </a:rPr>
              <a:t>method for you to manage </a:t>
            </a:r>
            <a:r>
              <a:rPr lang="en-GB" sz="2000" dirty="0" smtClean="0">
                <a:latin typeface="Verdana" pitchFamily="34" charset="0"/>
              </a:rPr>
              <a:t>the roles of </a:t>
            </a:r>
            <a:r>
              <a:rPr lang="en-GB" sz="2000" dirty="0" smtClean="0">
                <a:latin typeface="Verdana" pitchFamily="34" charset="0"/>
              </a:rPr>
              <a:t>COLP / COFA </a:t>
            </a:r>
            <a:r>
              <a:rPr lang="en-GB" sz="2000" dirty="0" smtClean="0">
                <a:latin typeface="Verdana" pitchFamily="34" charset="0"/>
              </a:rPr>
              <a:t>to ensure  </a:t>
            </a:r>
            <a:endParaRPr lang="en-GB" sz="20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GB" sz="2000" dirty="0" smtClean="0">
                <a:latin typeface="Verdana" pitchFamily="34" charset="0"/>
              </a:rPr>
              <a:t>your firm </a:t>
            </a:r>
            <a:r>
              <a:rPr lang="en-GB" sz="2000" dirty="0" smtClean="0">
                <a:latin typeface="Verdana" pitchFamily="34" charset="0"/>
              </a:rPr>
              <a:t>is </a:t>
            </a:r>
            <a:r>
              <a:rPr lang="en-GB" sz="2000" dirty="0" smtClean="0">
                <a:latin typeface="Verdana" pitchFamily="34" charset="0"/>
              </a:rPr>
              <a:t>compliant  </a:t>
            </a:r>
            <a:endParaRPr lang="en-US" sz="2000" dirty="0" smtClean="0">
              <a:latin typeface="Verdana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964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GB" sz="1400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60648"/>
            <a:ext cx="8229600" cy="792088"/>
          </a:xfrm>
        </p:spPr>
        <p:txBody>
          <a:bodyPr anchor="b">
            <a:normAutofit/>
          </a:bodyPr>
          <a:lstStyle/>
          <a:p>
            <a:pPr algn="l" eaLnBrk="1" hangingPunct="1"/>
            <a:r>
              <a:rPr lang="en-US" sz="2400" dirty="0" smtClean="0"/>
              <a:t>Other </a:t>
            </a:r>
            <a:r>
              <a:rPr lang="en-US" sz="2400" dirty="0" smtClean="0"/>
              <a:t>areas on which to focus</a:t>
            </a:r>
          </a:p>
        </p:txBody>
      </p:sp>
      <p:sp>
        <p:nvSpPr>
          <p:cNvPr id="809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en-GB" sz="1600" dirty="0" smtClean="0">
                <a:latin typeface="Verdana" pitchFamily="34" charset="0"/>
              </a:rPr>
              <a:t>Compliance management will </a:t>
            </a:r>
            <a:r>
              <a:rPr lang="en-GB" sz="1600" dirty="0" smtClean="0">
                <a:latin typeface="Verdana" pitchFamily="34" charset="0"/>
              </a:rPr>
              <a:t>need to be management driven with top level </a:t>
            </a:r>
            <a:r>
              <a:rPr lang="en-GB" sz="1600" dirty="0" smtClean="0">
                <a:latin typeface="Verdana" pitchFamily="34" charset="0"/>
              </a:rPr>
              <a:t>buy-in </a:t>
            </a:r>
            <a:r>
              <a:rPr lang="en-GB" sz="1600" dirty="0" smtClean="0">
                <a:latin typeface="Verdana" pitchFamily="34" charset="0"/>
              </a:rPr>
              <a:t>- management must not only drive compliance but also live it</a:t>
            </a:r>
          </a:p>
          <a:p>
            <a:pPr eaLnBrk="1" hangingPunct="1"/>
            <a:endParaRPr lang="en-GB" sz="1600" dirty="0" smtClean="0">
              <a:latin typeface="Verdana" pitchFamily="34" charset="0"/>
            </a:endParaRPr>
          </a:p>
          <a:p>
            <a:pPr eaLnBrk="1" hangingPunct="1"/>
            <a:r>
              <a:rPr lang="en-GB" sz="1600" dirty="0" smtClean="0">
                <a:latin typeface="Verdana" pitchFamily="34" charset="0"/>
              </a:rPr>
              <a:t>Zero tolerance is required, with no exceptions – just do it!</a:t>
            </a:r>
          </a:p>
          <a:p>
            <a:pPr eaLnBrk="1" hangingPunct="1"/>
            <a:endParaRPr lang="en-GB" sz="1600" dirty="0">
              <a:latin typeface="Verdana" pitchFamily="34" charset="0"/>
            </a:endParaRPr>
          </a:p>
          <a:p>
            <a:pPr eaLnBrk="1" hangingPunct="1"/>
            <a:r>
              <a:rPr lang="en-GB" sz="1600" dirty="0" smtClean="0">
                <a:latin typeface="Verdana" pitchFamily="34" charset="0"/>
              </a:rPr>
              <a:t>A mind-set change will be required – managing compliance risk needs to be seen as everyone’s job</a:t>
            </a:r>
            <a:r>
              <a:rPr lang="en-GB" sz="1600" dirty="0">
                <a:latin typeface="Verdana" pitchFamily="34" charset="0"/>
              </a:rPr>
              <a:t> </a:t>
            </a:r>
            <a:r>
              <a:rPr lang="en-GB" sz="1600" dirty="0" smtClean="0">
                <a:latin typeface="Verdana" pitchFamily="34" charset="0"/>
              </a:rPr>
              <a:t>- training and education programmes can build awareness and change</a:t>
            </a:r>
          </a:p>
          <a:p>
            <a:pPr marL="0" indent="0" eaLnBrk="1" hangingPunct="1">
              <a:buNone/>
            </a:pPr>
            <a:endParaRPr lang="en-GB" sz="1600" dirty="0" smtClean="0">
              <a:latin typeface="Verdana" pitchFamily="34" charset="0"/>
            </a:endParaRPr>
          </a:p>
          <a:p>
            <a:pPr eaLnBrk="1" hangingPunct="1"/>
            <a:r>
              <a:rPr lang="en-GB" sz="1600" dirty="0" smtClean="0">
                <a:latin typeface="Verdana" pitchFamily="34" charset="0"/>
              </a:rPr>
              <a:t>Build a ‘no blame’ culture to encourage disclosure </a:t>
            </a:r>
          </a:p>
          <a:p>
            <a:pPr eaLnBrk="1" hangingPunct="1"/>
            <a:endParaRPr lang="en-GB" sz="1600" dirty="0">
              <a:latin typeface="Verdana" pitchFamily="34" charset="0"/>
            </a:endParaRPr>
          </a:p>
          <a:p>
            <a:pPr eaLnBrk="1" hangingPunct="1"/>
            <a:r>
              <a:rPr lang="en-GB" sz="1600" dirty="0" smtClean="0">
                <a:latin typeface="Verdana" pitchFamily="34" charset="0"/>
              </a:rPr>
              <a:t>Above all – identify your ‘big gorillas’ and deal with them</a:t>
            </a:r>
          </a:p>
          <a:p>
            <a:pPr eaLnBrk="1" hangingPunct="1"/>
            <a:endParaRPr lang="en-GB" sz="1600" dirty="0" smtClean="0">
              <a:latin typeface="Verdana" pitchFamily="34" charset="0"/>
            </a:endParaRPr>
          </a:p>
          <a:p>
            <a:pPr eaLnBrk="1" hangingPunct="1">
              <a:buFontTx/>
              <a:buNone/>
            </a:pPr>
            <a:endParaRPr lang="en-US" sz="28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5287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 Your challenge</a:t>
            </a:r>
            <a:endParaRPr lang="en-GB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“</a:t>
            </a:r>
            <a:r>
              <a:rPr lang="en-GB" sz="2400" dirty="0">
                <a:solidFill>
                  <a:srgbClr val="FF0000"/>
                </a:solidFill>
              </a:rPr>
              <a:t>If you cannot demonstrate compliance we may take regulatory action”</a:t>
            </a:r>
            <a:r>
              <a:rPr lang="en-GB" dirty="0"/>
              <a:t/>
            </a:r>
            <a:br>
              <a:rPr lang="en-GB" dirty="0"/>
            </a:br>
            <a:r>
              <a:rPr lang="en-GB" sz="1800" i="1" dirty="0" smtClean="0"/>
              <a:t>Outcomes focused regulation </a:t>
            </a:r>
            <a:r>
              <a:rPr lang="en-GB" sz="1800" i="1" dirty="0"/>
              <a:t>at a </a:t>
            </a:r>
            <a:r>
              <a:rPr lang="en-GB" sz="1800" i="1" dirty="0" smtClean="0"/>
              <a:t>glance </a:t>
            </a:r>
            <a:r>
              <a:rPr lang="en-GB" sz="1800" dirty="0" smtClean="0"/>
              <a:t>– </a:t>
            </a:r>
            <a:r>
              <a:rPr lang="en-GB" sz="1800" dirty="0" smtClean="0">
                <a:solidFill>
                  <a:schemeClr val="tx2"/>
                </a:solidFill>
                <a:hlinkClick r:id="rId2"/>
              </a:rPr>
              <a:t>www.sra.org.uk</a:t>
            </a:r>
            <a:endParaRPr lang="en-GB" sz="1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sz="2400" dirty="0" smtClean="0"/>
              <a:t>How are </a:t>
            </a:r>
            <a:r>
              <a:rPr lang="en-GB" sz="2400" dirty="0"/>
              <a:t>you </a:t>
            </a:r>
            <a:r>
              <a:rPr lang="en-GB" sz="2400" dirty="0" smtClean="0"/>
              <a:t>going to be able to demonstrate </a:t>
            </a:r>
            <a:r>
              <a:rPr lang="en-GB" sz="2400" dirty="0"/>
              <a:t>you are compliant?</a:t>
            </a:r>
            <a:endParaRPr lang="en-GB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36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2808312"/>
          </a:xfrm>
        </p:spPr>
        <p:txBody>
          <a:bodyPr>
            <a:normAutofit/>
          </a:bodyPr>
          <a:lstStyle/>
          <a:p>
            <a:pPr algn="l"/>
            <a:r>
              <a:rPr lang="en-GB" sz="4000" dirty="0" smtClean="0"/>
              <a:t>Any questions?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840528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Do you have </a:t>
            </a:r>
            <a:r>
              <a:rPr lang="en-GB" sz="2800" b="1" dirty="0" smtClean="0"/>
              <a:t>systems and controls for good compliance</a:t>
            </a:r>
            <a:r>
              <a:rPr lang="en-GB" sz="2800" dirty="0" smtClean="0"/>
              <a:t>?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- Outcome O(7.2) requires firms to </a:t>
            </a:r>
            <a:r>
              <a:rPr lang="en-US" sz="2000" b="1" dirty="0" smtClean="0"/>
              <a:t>have </a:t>
            </a:r>
            <a:r>
              <a:rPr lang="en-US" sz="2000" b="1" dirty="0"/>
              <a:t>appropriate systems and controls in place </a:t>
            </a:r>
            <a:r>
              <a:rPr lang="en-US" sz="2000" dirty="0"/>
              <a:t>to achieve and comply with all Principles, rules and outcomes and other requirements of the </a:t>
            </a:r>
            <a:r>
              <a:rPr lang="en-US" sz="2000" dirty="0" smtClean="0"/>
              <a:t>Handbook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 - </a:t>
            </a:r>
            <a:r>
              <a:rPr lang="en-US" sz="2000" dirty="0" smtClean="0"/>
              <a:t>Outcome O(7.3) requires firms to </a:t>
            </a:r>
            <a:r>
              <a:rPr lang="en-US" sz="2000" b="1" dirty="0" smtClean="0"/>
              <a:t>identify</a:t>
            </a:r>
            <a:r>
              <a:rPr lang="en-US" sz="2000" b="1" dirty="0"/>
              <a:t>, monitor and manage risks </a:t>
            </a:r>
            <a:r>
              <a:rPr lang="en-US" sz="2000" dirty="0"/>
              <a:t>to the achievement of all outcomes, rules, Principles and other requirements in the Handbook if applicable and take steps to address issues identified 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/>
              <a:t>- Outcome O(7.4) requires firms to maintain systems and controls for monitoring their </a:t>
            </a:r>
            <a:r>
              <a:rPr lang="en-US" sz="2000" b="1" dirty="0" smtClean="0"/>
              <a:t>financial stability </a:t>
            </a:r>
            <a:r>
              <a:rPr lang="en-US" sz="2000" dirty="0" smtClean="0"/>
              <a:t>… and take steps to address issues identified  </a:t>
            </a:r>
            <a:endParaRPr lang="en-US" sz="2000" dirty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886964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dirty="0" smtClean="0"/>
              <a:t>What steps will your COLP and COFA </a:t>
            </a:r>
            <a:r>
              <a:rPr lang="en-GB" sz="2400" dirty="0" smtClean="0"/>
              <a:t>need to take </a:t>
            </a:r>
            <a:r>
              <a:rPr lang="en-GB" sz="2400" dirty="0" smtClean="0"/>
              <a:t>to ensure you have systems and controls in place for good compliance?   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Have they considered </a:t>
            </a:r>
            <a:r>
              <a:rPr lang="en-GB" sz="2400" b="1" dirty="0" smtClean="0"/>
              <a:t>whether</a:t>
            </a:r>
            <a:r>
              <a:rPr lang="en-GB" sz="2400" dirty="0" smtClean="0"/>
              <a:t> they will be able to satisfactorily fulfil the roles?</a:t>
            </a:r>
          </a:p>
          <a:p>
            <a:endParaRPr lang="en-GB" sz="2400" dirty="0" smtClean="0"/>
          </a:p>
          <a:p>
            <a:r>
              <a:rPr lang="en-GB" sz="2400" dirty="0" smtClean="0"/>
              <a:t>And if so,</a:t>
            </a:r>
            <a:r>
              <a:rPr lang="en-GB" sz="2400" b="1" dirty="0" smtClean="0"/>
              <a:t> how </a:t>
            </a:r>
            <a:r>
              <a:rPr lang="en-GB" sz="2400" dirty="0" smtClean="0"/>
              <a:t>will they from the outset be able to ensure they can meet their responsibilities?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37375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First steps?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Secure internal accountability as a condition of taking on the roles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Assess whether they will be provided with sufficient: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       - access to information regarding risk; and  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 - resources to effectively discharge their </a:t>
            </a:r>
            <a:r>
              <a:rPr lang="en-GB" sz="2400" dirty="0" smtClean="0"/>
              <a:t>responsibilities</a:t>
            </a: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 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84031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1. Securing internal accountability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84163" indent="-284163" defTabSz="190500">
              <a:buNone/>
            </a:pPr>
            <a:endParaRPr lang="en-GB" dirty="0" smtClean="0">
              <a:latin typeface="Verdana" pitchFamily="34" charset="0"/>
            </a:endParaRPr>
          </a:p>
          <a:p>
            <a:pPr marL="284163" indent="-284163" defTabSz="190500">
              <a:buNone/>
            </a:pPr>
            <a:r>
              <a:rPr lang="en-GB" dirty="0" smtClean="0">
                <a:latin typeface="Verdana" pitchFamily="34" charset="0"/>
              </a:rPr>
              <a:t>“We have no room for those who put their own personal </a:t>
            </a:r>
          </a:p>
          <a:p>
            <a:pPr marL="284163" indent="-284163" defTabSz="190500">
              <a:buNone/>
            </a:pPr>
            <a:r>
              <a:rPr lang="en-GB" dirty="0" smtClean="0">
                <a:latin typeface="Verdana" pitchFamily="34" charset="0"/>
              </a:rPr>
              <a:t>agenda ahead of the interests of the clients or the office”</a:t>
            </a:r>
          </a:p>
          <a:p>
            <a:pPr marL="284163" indent="-284163" defTabSz="190500">
              <a:buNone/>
            </a:pPr>
            <a:endParaRPr lang="en-GB" dirty="0" smtClean="0">
              <a:latin typeface="Verdana" pitchFamily="34" charset="0"/>
            </a:endParaRPr>
          </a:p>
          <a:p>
            <a:pPr marL="284163" indent="-284163" defTabSz="190500">
              <a:buNone/>
            </a:pPr>
            <a:r>
              <a:rPr lang="en-GB" sz="2300" i="1" dirty="0" smtClean="0">
                <a:latin typeface="Verdana" pitchFamily="34" charset="0"/>
              </a:rPr>
              <a:t>David Maister’s “Predictive package”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Who has one (or more) of these in their firm?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582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01837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000" dirty="0" smtClean="0"/>
              <a:t>“That’s a great idea </a:t>
            </a:r>
            <a:br>
              <a:rPr lang="en-GB" sz="4000" dirty="0" smtClean="0"/>
            </a:br>
            <a:r>
              <a:rPr lang="en-GB" sz="4000" dirty="0" smtClean="0"/>
              <a:t>…for the rest of you!” </a:t>
            </a:r>
          </a:p>
        </p:txBody>
      </p:sp>
      <p:pic>
        <p:nvPicPr>
          <p:cNvPr id="26627" name="Picture 3" descr="BD19935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9" b="4402"/>
          <a:stretch>
            <a:fillRect/>
          </a:stretch>
        </p:blipFill>
        <p:spPr bwMode="auto">
          <a:xfrm>
            <a:off x="1981200" y="3048000"/>
            <a:ext cx="5791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106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AN01315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288" y="1303338"/>
            <a:ext cx="3186112" cy="519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GB" sz="4000" dirty="0" smtClean="0"/>
              <a:t>“Heavyweight gorilla”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22800" y="2449513"/>
            <a:ext cx="4297363" cy="2136775"/>
          </a:xfrm>
        </p:spPr>
        <p:txBody>
          <a:bodyPr>
            <a:normAutofit/>
          </a:bodyPr>
          <a:lstStyle/>
          <a:p>
            <a:pPr marL="284163" indent="-284163" algn="ctr" defTabSz="190500" eaLnBrk="1" hangingPunct="1">
              <a:buFont typeface="Wingdings" pitchFamily="2" charset="2"/>
              <a:buNone/>
            </a:pPr>
            <a:r>
              <a:rPr lang="en-GB" sz="3600" dirty="0" smtClean="0"/>
              <a:t>“You can’t manage me.</a:t>
            </a:r>
            <a:br>
              <a:rPr lang="en-GB" sz="3600" dirty="0" smtClean="0"/>
            </a:br>
            <a:r>
              <a:rPr lang="en-GB" sz="3600" dirty="0" smtClean="0"/>
              <a:t>I’m a big biller!”</a:t>
            </a:r>
          </a:p>
        </p:txBody>
      </p:sp>
    </p:spTree>
    <p:extLst>
      <p:ext uri="{BB962C8B-B14F-4D97-AF65-F5344CB8AC3E}">
        <p14:creationId xmlns:p14="http://schemas.microsoft.com/office/powerpoint/2010/main" val="281211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 bldLvl="5" autoUpdateAnimBg="0" advAuto="2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782960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/>
              <a:t>Deal with your big gorillas!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Adopt a </a:t>
            </a:r>
            <a:r>
              <a:rPr lang="en-GB" sz="2800" b="1" dirty="0" smtClean="0"/>
              <a:t>‘zero tolerance’ </a:t>
            </a:r>
            <a:r>
              <a:rPr lang="en-GB" sz="2800" dirty="0" smtClean="0"/>
              <a:t>approach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Review your governance arrangements and incorporate for example the following agreements by partners …..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78377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930</Words>
  <Application>Microsoft Office PowerPoint</Application>
  <PresentationFormat>On-screen Show (4:3)</PresentationFormat>
  <Paragraphs>163</Paragraphs>
  <Slides>23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Document</vt:lpstr>
      <vt:lpstr>Outcomes focused regulation and compliance in practice</vt:lpstr>
      <vt:lpstr>  Do you really know what is expected of you by the SRA?    </vt:lpstr>
      <vt:lpstr>Do you have systems and controls for good compliance?</vt:lpstr>
      <vt:lpstr>What steps will your COLP and COFA need to take to ensure you have systems and controls in place for good compliance?   </vt:lpstr>
      <vt:lpstr>First steps?</vt:lpstr>
      <vt:lpstr>1. Securing internal accountability</vt:lpstr>
      <vt:lpstr>“That’s a great idea  …for the rest of you!” </vt:lpstr>
      <vt:lpstr>“Heavyweight gorilla”</vt:lpstr>
      <vt:lpstr>Deal with your big gorillas!</vt:lpstr>
      <vt:lpstr>PowerPoint Presentation</vt:lpstr>
      <vt:lpstr>2.  Ensure they will be provided with sufficient ……</vt:lpstr>
      <vt:lpstr>Access to information / knowledge?</vt:lpstr>
      <vt:lpstr>Law firm risks </vt:lpstr>
      <vt:lpstr>  Failure to manage knowledge will involve serious risk </vt:lpstr>
      <vt:lpstr>Some examples of compliance risks</vt:lpstr>
      <vt:lpstr>Compliance Risk Mapping </vt:lpstr>
      <vt:lpstr>Establish the resources you will need to effectively carry out your role</vt:lpstr>
      <vt:lpstr>Use of IT as a risk management tool? </vt:lpstr>
      <vt:lpstr>Advantages of a systemised compliance risk management process? </vt:lpstr>
      <vt:lpstr>Planning your resources</vt:lpstr>
      <vt:lpstr>Other areas on which to focus</vt:lpstr>
      <vt:lpstr> Your challenge</vt:lpstr>
      <vt:lpstr>Any 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managingpartner COLP &amp; COFA conference 2012   The first 100 days as COLP / COFA – first actions, first conversations to have </dc:title>
  <dc:creator>Peter</dc:creator>
  <cp:lastModifiedBy>Peter</cp:lastModifiedBy>
  <cp:revision>10</cp:revision>
  <dcterms:created xsi:type="dcterms:W3CDTF">2012-06-21T13:07:30Z</dcterms:created>
  <dcterms:modified xsi:type="dcterms:W3CDTF">2012-06-21T14:07:08Z</dcterms:modified>
</cp:coreProperties>
</file>